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2" r:id="rId18"/>
    <p:sldId id="273" r:id="rId19"/>
    <p:sldId id="274" r:id="rId20"/>
    <p:sldId id="294" r:id="rId21"/>
    <p:sldId id="295" r:id="rId22"/>
    <p:sldId id="291" r:id="rId23"/>
    <p:sldId id="292" r:id="rId24"/>
    <p:sldId id="275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E5FF"/>
    <a:srgbClr val="FFF7FF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FEB4A-D857-40B8-B72D-F92302EEADA4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vi-VN"/>
        </a:p>
      </dgm:t>
    </dgm:pt>
    <dgm:pt modelId="{88D3362F-4E82-44BB-9E7A-7C08517C1458}">
      <dgm:prSet phldrT="[Text]" custT="1"/>
      <dgm:spPr/>
      <dgm:t>
        <a:bodyPr/>
        <a:lstStyle/>
        <a:p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I. Cấu tạo và chức năng của Nơron</a:t>
          </a:r>
        </a:p>
      </dgm:t>
    </dgm:pt>
    <dgm:pt modelId="{511F0A26-45BB-4BE9-8563-F2F701994AFF}" type="parTrans" cxnId="{698E4FFC-B4A4-4B58-B109-0CDF6EC970D9}">
      <dgm:prSet/>
      <dgm:spPr/>
      <dgm:t>
        <a:bodyPr/>
        <a:lstStyle/>
        <a:p>
          <a:endParaRPr lang="vi-VN"/>
        </a:p>
      </dgm:t>
    </dgm:pt>
    <dgm:pt modelId="{4896EAFC-0197-44C1-A9AF-CDCF09D97F74}" type="sibTrans" cxnId="{698E4FFC-B4A4-4B58-B109-0CDF6EC970D9}">
      <dgm:prSet/>
      <dgm:spPr/>
      <dgm:t>
        <a:bodyPr/>
        <a:lstStyle/>
        <a:p>
          <a:endParaRPr lang="vi-VN"/>
        </a:p>
      </dgm:t>
    </dgm:pt>
    <dgm:pt modelId="{BF322793-A624-4F59-84B7-CFCFD4DA0DE4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1. Cấu tạo- chức năng của Nơron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ED8A0B-F6B4-44C8-AAD3-E769EC4C2D32}" type="parTrans" cxnId="{505DC406-46C5-4B76-8DBC-74295B8E390F}">
      <dgm:prSet/>
      <dgm:spPr/>
      <dgm:t>
        <a:bodyPr/>
        <a:lstStyle/>
        <a:p>
          <a:endParaRPr lang="vi-VN"/>
        </a:p>
      </dgm:t>
    </dgm:pt>
    <dgm:pt modelId="{23E60A99-4C63-4778-B2A1-4DEF05D48DEF}" type="sibTrans" cxnId="{505DC406-46C5-4B76-8DBC-74295B8E390F}">
      <dgm:prSet/>
      <dgm:spPr/>
      <dgm:t>
        <a:bodyPr/>
        <a:lstStyle/>
        <a:p>
          <a:endParaRPr lang="vi-VN"/>
        </a:p>
      </dgm:t>
    </dgm:pt>
    <dgm:pt modelId="{D71C0C80-79DE-46CB-AB5B-154F0DBA0E33}">
      <dgm:prSet phldrT="[Text]" custT="1"/>
      <dgm:spPr/>
      <dgm:t>
        <a:bodyPr/>
        <a:lstStyle/>
        <a:p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II. Cung phản xạ</a:t>
          </a:r>
          <a:endParaRPr lang="vi-V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9901A-10AB-4A3A-9D85-B3E0042B9B55}" type="parTrans" cxnId="{03775420-E146-4B61-92F3-ED4E8220C61D}">
      <dgm:prSet/>
      <dgm:spPr/>
      <dgm:t>
        <a:bodyPr/>
        <a:lstStyle/>
        <a:p>
          <a:endParaRPr lang="vi-VN"/>
        </a:p>
      </dgm:t>
    </dgm:pt>
    <dgm:pt modelId="{95C75CEF-EEF8-440A-8C7B-7B3F60C0D7B5}" type="sibTrans" cxnId="{03775420-E146-4B61-92F3-ED4E8220C61D}">
      <dgm:prSet/>
      <dgm:spPr/>
      <dgm:t>
        <a:bodyPr/>
        <a:lstStyle/>
        <a:p>
          <a:endParaRPr lang="vi-VN"/>
        </a:p>
      </dgm:t>
    </dgm:pt>
    <dgm:pt modelId="{02E33402-BE79-4D7D-A4AF-DD1C7CE8075C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1. Phản xạ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E0F5C-0156-4FCC-9C3A-4DB095206E9C}" type="parTrans" cxnId="{0B9BD2B8-C1D4-4C0B-A07F-AEC79391F254}">
      <dgm:prSet/>
      <dgm:spPr/>
      <dgm:t>
        <a:bodyPr/>
        <a:lstStyle/>
        <a:p>
          <a:endParaRPr lang="vi-VN"/>
        </a:p>
      </dgm:t>
    </dgm:pt>
    <dgm:pt modelId="{35253330-F4DB-4E32-A545-48820476E918}" type="sibTrans" cxnId="{0B9BD2B8-C1D4-4C0B-A07F-AEC79391F254}">
      <dgm:prSet/>
      <dgm:spPr/>
      <dgm:t>
        <a:bodyPr/>
        <a:lstStyle/>
        <a:p>
          <a:endParaRPr lang="vi-VN"/>
        </a:p>
      </dgm:t>
    </dgm:pt>
    <dgm:pt modelId="{1DF2F61A-60A3-49E7-8340-0CADCF328267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Nơron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2E879-3EDF-41BC-A2DC-1BDF63AA1DD4}" type="parTrans" cxnId="{C6BC702C-D143-4F67-9B91-A4E519785972}">
      <dgm:prSet/>
      <dgm:spPr/>
      <dgm:t>
        <a:bodyPr/>
        <a:lstStyle/>
        <a:p>
          <a:endParaRPr lang="vi-VN"/>
        </a:p>
      </dgm:t>
    </dgm:pt>
    <dgm:pt modelId="{8A5F43C5-5753-4E01-9491-0A18DE3CC9CA}" type="sibTrans" cxnId="{C6BC702C-D143-4F67-9B91-A4E519785972}">
      <dgm:prSet/>
      <dgm:spPr/>
      <dgm:t>
        <a:bodyPr/>
        <a:lstStyle/>
        <a:p>
          <a:endParaRPr lang="vi-VN"/>
        </a:p>
      </dgm:t>
    </dgm:pt>
    <dgm:pt modelId="{F6E74A72-4F3B-4CEC-B732-722712B4068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2. Cung phản xạ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12655-9061-4945-B524-90517129B865}" type="parTrans" cxnId="{289F95C4-4A6D-4437-BCCB-550F2EA45988}">
      <dgm:prSet/>
      <dgm:spPr/>
      <dgm:t>
        <a:bodyPr/>
        <a:lstStyle/>
        <a:p>
          <a:endParaRPr lang="vi-VN"/>
        </a:p>
      </dgm:t>
    </dgm:pt>
    <dgm:pt modelId="{56D6B524-ED68-49CD-AD3B-EAA232BB5A06}" type="sibTrans" cxnId="{289F95C4-4A6D-4437-BCCB-550F2EA45988}">
      <dgm:prSet/>
      <dgm:spPr/>
      <dgm:t>
        <a:bodyPr/>
        <a:lstStyle/>
        <a:p>
          <a:endParaRPr lang="vi-VN"/>
        </a:p>
      </dgm:t>
    </dgm:pt>
    <dgm:pt modelId="{93741349-612B-4D60-A0B9-2467924952AB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3. Vòng phản xạ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0E4A6C-06FF-4A87-ADFE-9CEEB2327CCF}" type="parTrans" cxnId="{716B9E88-4479-4D9C-AA83-FF243A3FD76B}">
      <dgm:prSet/>
      <dgm:spPr/>
      <dgm:t>
        <a:bodyPr/>
        <a:lstStyle/>
        <a:p>
          <a:endParaRPr lang="vi-VN"/>
        </a:p>
      </dgm:t>
    </dgm:pt>
    <dgm:pt modelId="{660B2977-1C68-4BDD-A886-7BA2EA8CC832}" type="sibTrans" cxnId="{716B9E88-4479-4D9C-AA83-FF243A3FD76B}">
      <dgm:prSet/>
      <dgm:spPr/>
      <dgm:t>
        <a:bodyPr/>
        <a:lstStyle/>
        <a:p>
          <a:endParaRPr lang="vi-VN"/>
        </a:p>
      </dgm:t>
    </dgm:pt>
    <dgm:pt modelId="{D09E99B3-9A4F-46BB-B221-47623418BF6E}" type="pres">
      <dgm:prSet presAssocID="{385FEB4A-D857-40B8-B72D-F92302EEADA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D1308127-2CB1-46BC-9A41-20D2CDA4A8C5}" type="pres">
      <dgm:prSet presAssocID="{88D3362F-4E82-44BB-9E7A-7C08517C1458}" presName="comp" presStyleCnt="0"/>
      <dgm:spPr/>
    </dgm:pt>
    <dgm:pt modelId="{8BE3A179-8208-4235-94D0-2C0529112E19}" type="pres">
      <dgm:prSet presAssocID="{88D3362F-4E82-44BB-9E7A-7C08517C1458}" presName="box" presStyleLbl="node1" presStyleIdx="0" presStyleCnt="2"/>
      <dgm:spPr/>
      <dgm:t>
        <a:bodyPr/>
        <a:lstStyle/>
        <a:p>
          <a:endParaRPr lang="vi-VN"/>
        </a:p>
      </dgm:t>
    </dgm:pt>
    <dgm:pt modelId="{C19AA6D8-E9E5-4C38-B993-EA6EDA7F27B1}" type="pres">
      <dgm:prSet presAssocID="{88D3362F-4E82-44BB-9E7A-7C08517C1458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5AEB9F0E-DCA4-4008-B42D-5ED03BFA7524}" type="pres">
      <dgm:prSet presAssocID="{88D3362F-4E82-44BB-9E7A-7C08517C145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23E888A-64AF-42CC-8B03-EF1453955AE7}" type="pres">
      <dgm:prSet presAssocID="{4896EAFC-0197-44C1-A9AF-CDCF09D97F74}" presName="spacer" presStyleCnt="0"/>
      <dgm:spPr/>
    </dgm:pt>
    <dgm:pt modelId="{71D5546B-E360-438E-A209-6004C8908108}" type="pres">
      <dgm:prSet presAssocID="{D71C0C80-79DE-46CB-AB5B-154F0DBA0E33}" presName="comp" presStyleCnt="0"/>
      <dgm:spPr/>
    </dgm:pt>
    <dgm:pt modelId="{4E1CF98E-1B1F-43A7-BB5B-FD9A4BCB8644}" type="pres">
      <dgm:prSet presAssocID="{D71C0C80-79DE-46CB-AB5B-154F0DBA0E33}" presName="box" presStyleLbl="node1" presStyleIdx="1" presStyleCnt="2"/>
      <dgm:spPr/>
      <dgm:t>
        <a:bodyPr/>
        <a:lstStyle/>
        <a:p>
          <a:endParaRPr lang="vi-VN"/>
        </a:p>
      </dgm:t>
    </dgm:pt>
    <dgm:pt modelId="{4FDF2909-D98C-4A82-9A87-346D1D882126}" type="pres">
      <dgm:prSet presAssocID="{D71C0C80-79DE-46CB-AB5B-154F0DBA0E33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351A87C-9BD8-41E9-BCDE-C984F3FE92F1}" type="pres">
      <dgm:prSet presAssocID="{D71C0C80-79DE-46CB-AB5B-154F0DBA0E3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450D39C1-180E-47C7-AF27-5FA5216F8B33}" type="presOf" srcId="{93741349-612B-4D60-A0B9-2467924952AB}" destId="{9351A87C-9BD8-41E9-BCDE-C984F3FE92F1}" srcOrd="1" destOrd="3" presId="urn:microsoft.com/office/officeart/2005/8/layout/vList4"/>
    <dgm:cxn modelId="{98CEDA16-8B16-4469-A7A7-35448C1E0372}" type="presOf" srcId="{02E33402-BE79-4D7D-A4AF-DD1C7CE8075C}" destId="{9351A87C-9BD8-41E9-BCDE-C984F3FE92F1}" srcOrd="1" destOrd="1" presId="urn:microsoft.com/office/officeart/2005/8/layout/vList4"/>
    <dgm:cxn modelId="{4E7AFE61-907C-4EE1-B396-EAAF6424631D}" type="presOf" srcId="{93741349-612B-4D60-A0B9-2467924952AB}" destId="{4E1CF98E-1B1F-43A7-BB5B-FD9A4BCB8644}" srcOrd="0" destOrd="3" presId="urn:microsoft.com/office/officeart/2005/8/layout/vList4"/>
    <dgm:cxn modelId="{9EAB70D7-6279-4A1E-A2B7-C330A8CF4093}" type="presOf" srcId="{F6E74A72-4F3B-4CEC-B732-722712B4068A}" destId="{9351A87C-9BD8-41E9-BCDE-C984F3FE92F1}" srcOrd="1" destOrd="2" presId="urn:microsoft.com/office/officeart/2005/8/layout/vList4"/>
    <dgm:cxn modelId="{03775420-E146-4B61-92F3-ED4E8220C61D}" srcId="{385FEB4A-D857-40B8-B72D-F92302EEADA4}" destId="{D71C0C80-79DE-46CB-AB5B-154F0DBA0E33}" srcOrd="1" destOrd="0" parTransId="{1D99901A-10AB-4A3A-9D85-B3E0042B9B55}" sibTransId="{95C75CEF-EEF8-440A-8C7B-7B3F60C0D7B5}"/>
    <dgm:cxn modelId="{8E88F89F-DC00-4280-843E-002B85A80592}" type="presOf" srcId="{BF322793-A624-4F59-84B7-CFCFD4DA0DE4}" destId="{5AEB9F0E-DCA4-4008-B42D-5ED03BFA7524}" srcOrd="1" destOrd="1" presId="urn:microsoft.com/office/officeart/2005/8/layout/vList4"/>
    <dgm:cxn modelId="{E38CA9EC-776B-40F9-841D-F4EEE4D07D5C}" type="presOf" srcId="{88D3362F-4E82-44BB-9E7A-7C08517C1458}" destId="{8BE3A179-8208-4235-94D0-2C0529112E19}" srcOrd="0" destOrd="0" presId="urn:microsoft.com/office/officeart/2005/8/layout/vList4"/>
    <dgm:cxn modelId="{C6BC702C-D143-4F67-9B91-A4E519785972}" srcId="{88D3362F-4E82-44BB-9E7A-7C08517C1458}" destId="{1DF2F61A-60A3-49E7-8340-0CADCF328267}" srcOrd="1" destOrd="0" parTransId="{0412E879-3EDF-41BC-A2DC-1BDF63AA1DD4}" sibTransId="{8A5F43C5-5753-4E01-9491-0A18DE3CC9CA}"/>
    <dgm:cxn modelId="{9D1AC6C2-8DA3-4B9C-8C84-1772C439F1E3}" type="presOf" srcId="{88D3362F-4E82-44BB-9E7A-7C08517C1458}" destId="{5AEB9F0E-DCA4-4008-B42D-5ED03BFA7524}" srcOrd="1" destOrd="0" presId="urn:microsoft.com/office/officeart/2005/8/layout/vList4"/>
    <dgm:cxn modelId="{C4B0EC1B-9586-4605-8B92-7328B705AD85}" type="presOf" srcId="{F6E74A72-4F3B-4CEC-B732-722712B4068A}" destId="{4E1CF98E-1B1F-43A7-BB5B-FD9A4BCB8644}" srcOrd="0" destOrd="2" presId="urn:microsoft.com/office/officeart/2005/8/layout/vList4"/>
    <dgm:cxn modelId="{1F3D228D-6D52-46CD-B1FB-8DEDE3E27A2B}" type="presOf" srcId="{02E33402-BE79-4D7D-A4AF-DD1C7CE8075C}" destId="{4E1CF98E-1B1F-43A7-BB5B-FD9A4BCB8644}" srcOrd="0" destOrd="1" presId="urn:microsoft.com/office/officeart/2005/8/layout/vList4"/>
    <dgm:cxn modelId="{156CEC44-4FC5-4CD1-8198-15990DD431C8}" type="presOf" srcId="{1DF2F61A-60A3-49E7-8340-0CADCF328267}" destId="{5AEB9F0E-DCA4-4008-B42D-5ED03BFA7524}" srcOrd="1" destOrd="2" presId="urn:microsoft.com/office/officeart/2005/8/layout/vList4"/>
    <dgm:cxn modelId="{716B9E88-4479-4D9C-AA83-FF243A3FD76B}" srcId="{D71C0C80-79DE-46CB-AB5B-154F0DBA0E33}" destId="{93741349-612B-4D60-A0B9-2467924952AB}" srcOrd="2" destOrd="0" parTransId="{700E4A6C-06FF-4A87-ADFE-9CEEB2327CCF}" sibTransId="{660B2977-1C68-4BDD-A886-7BA2EA8CC832}"/>
    <dgm:cxn modelId="{1727DA9A-F016-4A6D-B98D-588CCA27F544}" type="presOf" srcId="{D71C0C80-79DE-46CB-AB5B-154F0DBA0E33}" destId="{9351A87C-9BD8-41E9-BCDE-C984F3FE92F1}" srcOrd="1" destOrd="0" presId="urn:microsoft.com/office/officeart/2005/8/layout/vList4"/>
    <dgm:cxn modelId="{505DC406-46C5-4B76-8DBC-74295B8E390F}" srcId="{88D3362F-4E82-44BB-9E7A-7C08517C1458}" destId="{BF322793-A624-4F59-84B7-CFCFD4DA0DE4}" srcOrd="0" destOrd="0" parTransId="{CFED8A0B-F6B4-44C8-AAD3-E769EC4C2D32}" sibTransId="{23E60A99-4C63-4778-B2A1-4DEF05D48DEF}"/>
    <dgm:cxn modelId="{762D169A-1DDD-48CA-A4A4-45E57892DA0E}" type="presOf" srcId="{BF322793-A624-4F59-84B7-CFCFD4DA0DE4}" destId="{8BE3A179-8208-4235-94D0-2C0529112E19}" srcOrd="0" destOrd="1" presId="urn:microsoft.com/office/officeart/2005/8/layout/vList4"/>
    <dgm:cxn modelId="{698E4FFC-B4A4-4B58-B109-0CDF6EC970D9}" srcId="{385FEB4A-D857-40B8-B72D-F92302EEADA4}" destId="{88D3362F-4E82-44BB-9E7A-7C08517C1458}" srcOrd="0" destOrd="0" parTransId="{511F0A26-45BB-4BE9-8563-F2F701994AFF}" sibTransId="{4896EAFC-0197-44C1-A9AF-CDCF09D97F74}"/>
    <dgm:cxn modelId="{0B9BD2B8-C1D4-4C0B-A07F-AEC79391F254}" srcId="{D71C0C80-79DE-46CB-AB5B-154F0DBA0E33}" destId="{02E33402-BE79-4D7D-A4AF-DD1C7CE8075C}" srcOrd="0" destOrd="0" parTransId="{B60E0F5C-0156-4FCC-9C3A-4DB095206E9C}" sibTransId="{35253330-F4DB-4E32-A545-48820476E918}"/>
    <dgm:cxn modelId="{893F8C2D-3634-4699-93CF-14B73B37B4C3}" type="presOf" srcId="{385FEB4A-D857-40B8-B72D-F92302EEADA4}" destId="{D09E99B3-9A4F-46BB-B221-47623418BF6E}" srcOrd="0" destOrd="0" presId="urn:microsoft.com/office/officeart/2005/8/layout/vList4"/>
    <dgm:cxn modelId="{CD473B36-936D-48B6-87F0-58CE22A6632B}" type="presOf" srcId="{1DF2F61A-60A3-49E7-8340-0CADCF328267}" destId="{8BE3A179-8208-4235-94D0-2C0529112E19}" srcOrd="0" destOrd="2" presId="urn:microsoft.com/office/officeart/2005/8/layout/vList4"/>
    <dgm:cxn modelId="{5F44AA8B-77AB-4DFD-AAFB-70BCF0A85276}" type="presOf" srcId="{D71C0C80-79DE-46CB-AB5B-154F0DBA0E33}" destId="{4E1CF98E-1B1F-43A7-BB5B-FD9A4BCB8644}" srcOrd="0" destOrd="0" presId="urn:microsoft.com/office/officeart/2005/8/layout/vList4"/>
    <dgm:cxn modelId="{289F95C4-4A6D-4437-BCCB-550F2EA45988}" srcId="{D71C0C80-79DE-46CB-AB5B-154F0DBA0E33}" destId="{F6E74A72-4F3B-4CEC-B732-722712B4068A}" srcOrd="1" destOrd="0" parTransId="{46912655-9061-4945-B524-90517129B865}" sibTransId="{56D6B524-ED68-49CD-AD3B-EAA232BB5A06}"/>
    <dgm:cxn modelId="{3610922A-0316-4DE6-A9BE-65D492B744DC}" type="presParOf" srcId="{D09E99B3-9A4F-46BB-B221-47623418BF6E}" destId="{D1308127-2CB1-46BC-9A41-20D2CDA4A8C5}" srcOrd="0" destOrd="0" presId="urn:microsoft.com/office/officeart/2005/8/layout/vList4"/>
    <dgm:cxn modelId="{9DB57183-DEE4-412C-AF4E-384AE14F091E}" type="presParOf" srcId="{D1308127-2CB1-46BC-9A41-20D2CDA4A8C5}" destId="{8BE3A179-8208-4235-94D0-2C0529112E19}" srcOrd="0" destOrd="0" presId="urn:microsoft.com/office/officeart/2005/8/layout/vList4"/>
    <dgm:cxn modelId="{BFE02573-8631-41E0-991A-1730218BA4F8}" type="presParOf" srcId="{D1308127-2CB1-46BC-9A41-20D2CDA4A8C5}" destId="{C19AA6D8-E9E5-4C38-B993-EA6EDA7F27B1}" srcOrd="1" destOrd="0" presId="urn:microsoft.com/office/officeart/2005/8/layout/vList4"/>
    <dgm:cxn modelId="{40139F3F-B40B-4327-A7D7-2278290816EE}" type="presParOf" srcId="{D1308127-2CB1-46BC-9A41-20D2CDA4A8C5}" destId="{5AEB9F0E-DCA4-4008-B42D-5ED03BFA7524}" srcOrd="2" destOrd="0" presId="urn:microsoft.com/office/officeart/2005/8/layout/vList4"/>
    <dgm:cxn modelId="{D0ED92A7-2B5B-45AB-80D7-DF2A2DF65C21}" type="presParOf" srcId="{D09E99B3-9A4F-46BB-B221-47623418BF6E}" destId="{723E888A-64AF-42CC-8B03-EF1453955AE7}" srcOrd="1" destOrd="0" presId="urn:microsoft.com/office/officeart/2005/8/layout/vList4"/>
    <dgm:cxn modelId="{509ADAE9-FD38-4A52-BBE6-37C9EE6AD323}" type="presParOf" srcId="{D09E99B3-9A4F-46BB-B221-47623418BF6E}" destId="{71D5546B-E360-438E-A209-6004C8908108}" srcOrd="2" destOrd="0" presId="urn:microsoft.com/office/officeart/2005/8/layout/vList4"/>
    <dgm:cxn modelId="{07D28F2E-2D02-4851-AA92-A8F1A8F06F74}" type="presParOf" srcId="{71D5546B-E360-438E-A209-6004C8908108}" destId="{4E1CF98E-1B1F-43A7-BB5B-FD9A4BCB8644}" srcOrd="0" destOrd="0" presId="urn:microsoft.com/office/officeart/2005/8/layout/vList4"/>
    <dgm:cxn modelId="{9E7FCAEF-2C5B-4B60-8AB3-7CC2E2BC2900}" type="presParOf" srcId="{71D5546B-E360-438E-A209-6004C8908108}" destId="{4FDF2909-D98C-4A82-9A87-346D1D882126}" srcOrd="1" destOrd="0" presId="urn:microsoft.com/office/officeart/2005/8/layout/vList4"/>
    <dgm:cxn modelId="{8D3343D4-4183-481A-AACA-6CD404624133}" type="presParOf" srcId="{71D5546B-E360-438E-A209-6004C8908108}" destId="{9351A87C-9BD8-41E9-BCDE-C984F3FE92F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3A179-8208-4235-94D0-2C0529112E19}">
      <dsp:nvSpPr>
        <dsp:cNvPr id="0" name=""/>
        <dsp:cNvSpPr/>
      </dsp:nvSpPr>
      <dsp:spPr>
        <a:xfrm>
          <a:off x="0" y="0"/>
          <a:ext cx="8686800" cy="24910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I. Cấu tạo và chức năng của Nơron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1. Cấu tạo- chức năng của Nơron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Nơron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6461" y="0"/>
        <a:ext cx="6700338" cy="2491010"/>
      </dsp:txXfrm>
    </dsp:sp>
    <dsp:sp modelId="{C19AA6D8-E9E5-4C38-B993-EA6EDA7F27B1}">
      <dsp:nvSpPr>
        <dsp:cNvPr id="0" name=""/>
        <dsp:cNvSpPr/>
      </dsp:nvSpPr>
      <dsp:spPr>
        <a:xfrm>
          <a:off x="249101" y="249101"/>
          <a:ext cx="1737360" cy="19928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CF98E-1B1F-43A7-BB5B-FD9A4BCB8644}">
      <dsp:nvSpPr>
        <dsp:cNvPr id="0" name=""/>
        <dsp:cNvSpPr/>
      </dsp:nvSpPr>
      <dsp:spPr>
        <a:xfrm>
          <a:off x="0" y="2740111"/>
          <a:ext cx="8686800" cy="24910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II. Cung phản xạ</a:t>
          </a:r>
          <a:endParaRPr lang="vi-V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1. Phản xạ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2. Cung phản xạ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3. Vòng phản xạ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6461" y="2740111"/>
        <a:ext cx="6700338" cy="2491010"/>
      </dsp:txXfrm>
    </dsp:sp>
    <dsp:sp modelId="{4FDF2909-D98C-4A82-9A87-346D1D882126}">
      <dsp:nvSpPr>
        <dsp:cNvPr id="0" name=""/>
        <dsp:cNvSpPr/>
      </dsp:nvSpPr>
      <dsp:spPr>
        <a:xfrm>
          <a:off x="249101" y="2989212"/>
          <a:ext cx="1737360" cy="19928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88459-41FC-4A80-B73F-DF070449F653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4901-1BF4-4E1E-A429-FA38AA96E7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6F3441E-8065-462D-B491-BBF8DAFB57E8}" type="slidenum">
              <a:rPr lang="en-US" altLang="vi-VN" b="0" smtClean="0">
                <a:cs typeface="Arial" charset="0"/>
              </a:rPr>
              <a:pPr eaLnBrk="1" hangingPunct="1"/>
              <a:t>2</a:t>
            </a:fld>
            <a:endParaRPr lang="en-US" altLang="vi-VN" b="0">
              <a:cs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13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075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0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5E18-6E3D-41F0-80F0-6753FA7E9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5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53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453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93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3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31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88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38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563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E5622-C92E-4C91-92FE-7E6647E5425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07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BD4993-E76F-4D19-A18C-B44DAC77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WordArt 12" descr="N7">
            <a:extLst>
              <a:ext uri="{FF2B5EF4-FFF2-40B4-BE49-F238E27FC236}">
                <a16:creationId xmlns="" xmlns:a16="http://schemas.microsoft.com/office/drawing/2014/main" id="{3BCB8A1E-E820-4B35-A862-B8266DCB7F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6988" y="882650"/>
            <a:ext cx="6591300" cy="1022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Chào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mừng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em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sinh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lớp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8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Đến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với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tiết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môn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Sinh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C19D076B-B93B-4D1F-B9D1-E11B62FFB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946" y="3273504"/>
            <a:ext cx="4038931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6600" b="1" dirty="0">
                <a:solidFill>
                  <a:srgbClr val="FF0000"/>
                </a:solidFill>
                <a:effectLst>
                  <a:glow rad="101600">
                    <a:srgbClr val="FF9933">
                      <a:alpha val="60000"/>
                    </a:srgbClr>
                  </a:glow>
                </a:effectLst>
              </a:rPr>
              <a:t>PHẢN XẠ</a:t>
            </a:r>
            <a:endParaRPr lang="en-US" altLang="en-US" sz="6600" b="1" dirty="0">
              <a:solidFill>
                <a:srgbClr val="FF0000"/>
              </a:solidFill>
              <a:effectLst>
                <a:glow rad="101600">
                  <a:srgbClr val="FF9933">
                    <a:alpha val="60000"/>
                  </a:srgbClr>
                </a:glow>
              </a:effectLst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74CCE607-9100-4E18-A019-AC8B41C82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712" y="2492896"/>
            <a:ext cx="20574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36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altLang="en-US" sz="3600" b="1" i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ài</a:t>
            </a:r>
            <a:r>
              <a:rPr lang="en-US" altLang="en-US" sz="36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6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="" xmlns:a16="http://schemas.microsoft.com/office/drawing/2014/main" id="{94C355CC-355A-4813-AF7E-6AA0AB73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6045200"/>
            <a:ext cx="3667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2060"/>
                </a:solidFill>
              </a:rPr>
              <a:t>Năm học 2021-2022</a:t>
            </a:r>
            <a:endParaRPr lang="en-US" alt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95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43A3252-F264-49C5-AF8D-8FDB8F9DB75A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9062" y="2008902"/>
            <a:ext cx="8290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306" y="409713"/>
            <a:ext cx="7146187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951" y="1158220"/>
            <a:ext cx="3791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99" y="453311"/>
            <a:ext cx="1321575" cy="13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304798" y="676564"/>
            <a:ext cx="3544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1.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endParaRPr lang="en-US" alt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181742" y="46181"/>
            <a:ext cx="3544560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C:\Users\Admin\Desktop\foody-mobile-xoai-jpg-238-635899221892555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427017"/>
            <a:ext cx="4070351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00635" y="4187552"/>
            <a:ext cx="2927349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bọt</a:t>
            </a:r>
            <a:endParaRPr lang="en-US" sz="3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39819" y="4187552"/>
            <a:ext cx="2580181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1427017"/>
            <a:ext cx="3799383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Elbow Connector 9"/>
          <p:cNvCxnSpPr>
            <a:endCxn id="7" idx="1"/>
          </p:cNvCxnSpPr>
          <p:nvPr/>
        </p:nvCxnSpPr>
        <p:spPr>
          <a:xfrm>
            <a:off x="548737" y="3861970"/>
            <a:ext cx="951898" cy="630382"/>
          </a:xfrm>
          <a:prstGeom prst="bentConnector3">
            <a:avLst>
              <a:gd name="adj1" fmla="val 197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cxnSpLocks/>
          </p:cNvCxnSpPr>
          <p:nvPr/>
        </p:nvCxnSpPr>
        <p:spPr>
          <a:xfrm rot="10800000" flipV="1">
            <a:off x="7583056" y="3861968"/>
            <a:ext cx="990600" cy="630384"/>
          </a:xfrm>
          <a:prstGeom prst="bentConnector3">
            <a:avLst>
              <a:gd name="adj1" fmla="val -5012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5056" y="4959927"/>
            <a:ext cx="8568952" cy="175432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217091" y="172081"/>
            <a:ext cx="3593155" cy="1008965"/>
          </a:xfrm>
          <a:prstGeom prst="wedgeRoundRectCallout">
            <a:avLst>
              <a:gd name="adj1" fmla="val -44078"/>
              <a:gd name="adj2" fmla="val 108261"/>
              <a:gd name="adj3" fmla="val 16667"/>
            </a:avLst>
          </a:prstGeom>
          <a:solidFill>
            <a:srgbClr val="9BE5FF"/>
          </a:solidFill>
          <a:ln w="19050">
            <a:solidFill>
              <a:srgbClr val="0000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4" grpId="0"/>
      <p:bldP spid="2" grpId="0" animBg="1"/>
      <p:bldP spid="7" grpId="0" animBg="1"/>
      <p:bldP spid="8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548078" y="4988050"/>
            <a:ext cx="4495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Cảm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ứng</a:t>
            </a:r>
            <a:r>
              <a:rPr lang="en-US" altLang="vi-VN" sz="2800" b="0" dirty="0"/>
              <a:t> ở </a:t>
            </a:r>
            <a:r>
              <a:rPr lang="en-US" altLang="vi-VN" sz="2800" b="0" dirty="0" err="1"/>
              <a:t>thực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vật</a:t>
            </a:r>
            <a:r>
              <a:rPr lang="en-US" altLang="vi-VN" sz="2800" b="0" dirty="0"/>
              <a:t> do </a:t>
            </a:r>
            <a:r>
              <a:rPr lang="en-US" altLang="vi-VN" sz="2800" b="0" dirty="0" err="1"/>
              <a:t>thành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phần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đặc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biệt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bên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trong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thực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hiện</a:t>
            </a:r>
            <a:r>
              <a:rPr lang="en-US" altLang="vi-VN" sz="2800" b="0" dirty="0"/>
              <a:t>, </a:t>
            </a:r>
            <a:r>
              <a:rPr lang="en-US" altLang="vi-VN" sz="2800" b="0" dirty="0" err="1">
                <a:solidFill>
                  <a:srgbClr val="FF0000"/>
                </a:solidFill>
              </a:rPr>
              <a:t>kh</a:t>
            </a:r>
            <a:r>
              <a:rPr lang="en-US" sz="2800" b="0" dirty="0" err="1">
                <a:solidFill>
                  <a:srgbClr val="FF0000"/>
                </a:solidFill>
              </a:rPr>
              <a:t>ông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có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sự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tham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gia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của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hệ</a:t>
            </a:r>
            <a:r>
              <a:rPr lang="en-US" sz="2800" b="0" dirty="0">
                <a:solidFill>
                  <a:srgbClr val="FF0000"/>
                </a:solidFill>
              </a:rPr>
              <a:t> TK.</a:t>
            </a:r>
            <a:r>
              <a:rPr lang="en-US" altLang="vi-VN" sz="2800" b="0" dirty="0"/>
              <a:t>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334" y="0"/>
            <a:ext cx="4049507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0" name="Picture 4" descr="Làm thế nào khi bị viêm da cơ địa mãn tính, tái phát nhiều lần?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514405"/>
            <a:ext cx="3886200" cy="2803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29307" y="667328"/>
            <a:ext cx="3886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dirty="0"/>
              <a:t>1. </a:t>
            </a:r>
            <a:r>
              <a:rPr lang="en-US" altLang="vi-VN" sz="4000" dirty="0" err="1"/>
              <a:t>Phản</a:t>
            </a:r>
            <a:r>
              <a:rPr lang="en-US" altLang="vi-VN" sz="4000" dirty="0"/>
              <a:t> </a:t>
            </a:r>
            <a:r>
              <a:rPr lang="en-US" altLang="vi-VN" sz="4000" dirty="0" err="1"/>
              <a:t>xạ</a:t>
            </a:r>
            <a:r>
              <a:rPr lang="en-US" altLang="vi-VN" sz="4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806" y="5007015"/>
            <a:ext cx="40393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con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329" y="4406160"/>
            <a:ext cx="394295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Phản xạ ngứa thì gãi</a:t>
            </a:r>
            <a:endParaRPr lang="vi-VN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 descr="Lý thuyết sinh học 11-Loga.vn: Bài 24: Ứng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62" y="1514405"/>
            <a:ext cx="4356538" cy="2803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48078" y="4404571"/>
            <a:ext cx="436732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427984" y="5110979"/>
            <a:ext cx="0" cy="1692953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/>
          <p:cNvSpPr/>
          <p:nvPr/>
        </p:nvSpPr>
        <p:spPr>
          <a:xfrm>
            <a:off x="304802" y="1316822"/>
            <a:ext cx="8610598" cy="1157332"/>
          </a:xfrm>
          <a:prstGeom prst="wedgeRoundRectCallout">
            <a:avLst>
              <a:gd name="adj1" fmla="val -2937"/>
              <a:gd name="adj2" fmla="val 94689"/>
              <a:gd name="adj3" fmla="val 16667"/>
            </a:avLst>
          </a:prstGeom>
          <a:solidFill>
            <a:srgbClr val="9BE5FF"/>
          </a:solidFill>
          <a:ln w="19050">
            <a:solidFill>
              <a:srgbClr val="0000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con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28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  <p:bldP spid="3" grpId="0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80ECB6-C0D9-4D15-B305-84398FFF51E8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1971" y="2040845"/>
            <a:ext cx="81744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400004"/>
            <a:ext cx="5030730" cy="76944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01971" y="1217069"/>
            <a:ext cx="388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dirty="0"/>
              <a:t>1. </a:t>
            </a:r>
            <a:r>
              <a:rPr lang="en-US" altLang="vi-VN" sz="4400" dirty="0" err="1"/>
              <a:t>Phản</a:t>
            </a:r>
            <a:r>
              <a:rPr lang="en-US" altLang="vi-VN" sz="4400" dirty="0"/>
              <a:t> </a:t>
            </a:r>
            <a:r>
              <a:rPr lang="en-US" altLang="vi-VN" sz="4400" dirty="0" err="1"/>
              <a:t>xạ</a:t>
            </a:r>
            <a:r>
              <a:rPr lang="en-US" altLang="vi-VN" sz="4400" dirty="0"/>
              <a:t>.</a:t>
            </a:r>
          </a:p>
        </p:txBody>
      </p:sp>
      <p:pic>
        <p:nvPicPr>
          <p:cNvPr id="9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23" y="169239"/>
            <a:ext cx="1487269" cy="14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02704" y="612552"/>
            <a:ext cx="350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2. </a:t>
            </a:r>
            <a:r>
              <a:rPr lang="en-US" altLang="vi-VN" sz="3600" dirty="0" err="1"/>
              <a:t>Cung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endParaRPr lang="en-US" altLang="vi-VN" sz="3600" dirty="0"/>
          </a:p>
        </p:txBody>
      </p:sp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350926"/>
            <a:ext cx="6016849" cy="39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4845323" y="2461266"/>
            <a:ext cx="3428846" cy="5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Nơron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hướng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tâm</a:t>
            </a:r>
            <a:endParaRPr lang="en-US" altLang="vi-VN" sz="32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304235" y="4003391"/>
            <a:ext cx="3077346" cy="5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Nơron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li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tâm</a:t>
            </a:r>
            <a:endParaRPr lang="en-US" altLang="vi-VN" sz="32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2819871" y="1818718"/>
            <a:ext cx="3471922" cy="5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Nơron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trung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gian</a:t>
            </a:r>
            <a:endParaRPr lang="en-US" altLang="vi-VN" sz="32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6819042" y="4429613"/>
            <a:ext cx="2019401" cy="15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Arial" charset="0"/>
              </a:rPr>
              <a:t>Cơ quan thụ cảm (da)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118147" y="5136184"/>
            <a:ext cx="3061839" cy="10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Arial" charset="0"/>
              </a:rPr>
              <a:t>Cơ quan phản ứng (bắp cơ)</a:t>
            </a:r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 flipH="1">
            <a:off x="3428103" y="2371439"/>
            <a:ext cx="827058" cy="820534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 flipH="1">
            <a:off x="4337866" y="2812854"/>
            <a:ext cx="666182" cy="160310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2601045" y="3738997"/>
            <a:ext cx="1488705" cy="601725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4" name="Line 17"/>
          <p:cNvSpPr>
            <a:spLocks noChangeShapeType="1"/>
          </p:cNvSpPr>
          <p:nvPr/>
        </p:nvSpPr>
        <p:spPr bwMode="auto">
          <a:xfrm flipH="1" flipV="1">
            <a:off x="6488219" y="4812529"/>
            <a:ext cx="330823" cy="54702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 flipV="1">
            <a:off x="2766457" y="5523659"/>
            <a:ext cx="827058" cy="75216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117334" y="0"/>
            <a:ext cx="4022618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04235" y="1197992"/>
            <a:ext cx="8534207" cy="934864"/>
          </a:xfrm>
          <a:prstGeom prst="wedgeRoundRectCallout">
            <a:avLst>
              <a:gd name="adj1" fmla="val -28068"/>
              <a:gd name="adj2" fmla="val 12770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25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6" grpId="0"/>
      <p:bldP spid="19467" grpId="0"/>
      <p:bldP spid="19468" grpId="0"/>
      <p:bldP spid="19469" grpId="0"/>
      <p:bldP spid="19470" grpId="0"/>
      <p:bldP spid="19471" grpId="0" animBg="1"/>
      <p:bldP spid="19472" grpId="0" animBg="1"/>
      <p:bldP spid="19473" grpId="0" animBg="1"/>
      <p:bldP spid="19474" grpId="0" animBg="1"/>
      <p:bldP spid="19475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ản xạ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25" y="1098916"/>
            <a:ext cx="8839199" cy="5638214"/>
          </a:xfrm>
        </p:spPr>
      </p:pic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157018" y="37079"/>
            <a:ext cx="88083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</a:rPr>
              <a:t>Quan </a:t>
            </a:r>
            <a:r>
              <a:rPr lang="en-US" altLang="vi-VN" sz="2800" dirty="0" err="1">
                <a:solidFill>
                  <a:srgbClr val="0000FF"/>
                </a:solidFill>
              </a:rPr>
              <a:t>sát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đoạn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phim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phân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đường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dẫn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truyền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xung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thần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kinh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phản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xạ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trên</a:t>
            </a:r>
            <a:r>
              <a:rPr lang="en-US" altLang="vi-VN" sz="28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845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4D28A9-C27B-4ED4-A88D-ABB7B03405C7}"/>
              </a:ext>
            </a:extLst>
          </p:cNvPr>
          <p:cNvSpPr txBox="1"/>
          <p:nvPr/>
        </p:nvSpPr>
        <p:spPr>
          <a:xfrm>
            <a:off x="192349" y="4388911"/>
            <a:ext cx="4563467" cy="1200329"/>
          </a:xfrm>
          <a:prstGeom prst="rect">
            <a:avLst/>
          </a:prstGeom>
          <a:solidFill>
            <a:srgbClr val="9BE5F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THỤ CẢM DA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E03D13-7CAC-43E8-9472-2C9884B968FB}"/>
              </a:ext>
            </a:extLst>
          </p:cNvPr>
          <p:cNvSpPr txBox="1"/>
          <p:nvPr/>
        </p:nvSpPr>
        <p:spPr>
          <a:xfrm rot="16200000">
            <a:off x="930319" y="2834499"/>
            <a:ext cx="245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1BD8C6-997D-41EC-B902-C392D6D78472}"/>
              </a:ext>
            </a:extLst>
          </p:cNvPr>
          <p:cNvSpPr txBox="1"/>
          <p:nvPr/>
        </p:nvSpPr>
        <p:spPr>
          <a:xfrm>
            <a:off x="4932040" y="4404527"/>
            <a:ext cx="4019610" cy="830997"/>
          </a:xfrm>
          <a:prstGeom prst="rect">
            <a:avLst/>
          </a:prstGeom>
          <a:solidFill>
            <a:srgbClr val="FFE5F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PHẢN ỨNG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4E5330-0E76-41F9-B764-89CC63D21B4B}"/>
              </a:ext>
            </a:extLst>
          </p:cNvPr>
          <p:cNvSpPr txBox="1"/>
          <p:nvPr/>
        </p:nvSpPr>
        <p:spPr>
          <a:xfrm rot="5400000">
            <a:off x="6567453" y="2886798"/>
            <a:ext cx="200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6B2C42-7AB4-4B2E-A6CD-70A376C21EB2}"/>
              </a:ext>
            </a:extLst>
          </p:cNvPr>
          <p:cNvSpPr txBox="1"/>
          <p:nvPr/>
        </p:nvSpPr>
        <p:spPr>
          <a:xfrm>
            <a:off x="5239287" y="6157134"/>
            <a:ext cx="382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co,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12D71CE-B816-4285-B51E-A29C0AA16D3D}"/>
              </a:ext>
            </a:extLst>
          </p:cNvPr>
          <p:cNvCxnSpPr/>
          <p:nvPr/>
        </p:nvCxnSpPr>
        <p:spPr>
          <a:xfrm>
            <a:off x="2102112" y="1621542"/>
            <a:ext cx="8052" cy="14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5656B9-BB1E-4111-86F6-6210FA64D1DE}"/>
              </a:ext>
            </a:extLst>
          </p:cNvPr>
          <p:cNvSpPr txBox="1"/>
          <p:nvPr/>
        </p:nvSpPr>
        <p:spPr>
          <a:xfrm>
            <a:off x="3121966" y="1312866"/>
            <a:ext cx="353826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TƯTK 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TK)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C06F1F2F-1894-40D2-8F27-2C2D8ECB1258}"/>
              </a:ext>
            </a:extLst>
          </p:cNvPr>
          <p:cNvCxnSpPr/>
          <p:nvPr/>
        </p:nvCxnSpPr>
        <p:spPr>
          <a:xfrm>
            <a:off x="7243652" y="1973255"/>
            <a:ext cx="0" cy="243614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DD28F07-B7A6-4D39-B242-962C29786612}"/>
              </a:ext>
            </a:extLst>
          </p:cNvPr>
          <p:cNvCxnSpPr>
            <a:cxnSpLocks/>
          </p:cNvCxnSpPr>
          <p:nvPr/>
        </p:nvCxnSpPr>
        <p:spPr>
          <a:xfrm flipV="1">
            <a:off x="6662114" y="1990839"/>
            <a:ext cx="584776" cy="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5C14BC1-4596-4CFB-AC45-F12CC854DB51}"/>
              </a:ext>
            </a:extLst>
          </p:cNvPr>
          <p:cNvCxnSpPr/>
          <p:nvPr/>
        </p:nvCxnSpPr>
        <p:spPr>
          <a:xfrm flipV="1">
            <a:off x="2456233" y="1911457"/>
            <a:ext cx="0" cy="2436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AF25EA1B-34FA-40B9-AA4A-15DF55AF2E87}"/>
              </a:ext>
            </a:extLst>
          </p:cNvPr>
          <p:cNvCxnSpPr>
            <a:cxnSpLocks/>
          </p:cNvCxnSpPr>
          <p:nvPr/>
        </p:nvCxnSpPr>
        <p:spPr>
          <a:xfrm>
            <a:off x="2446996" y="1916947"/>
            <a:ext cx="7202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5CF2FC76-8356-477A-8848-1027E9B7F4D1}"/>
              </a:ext>
            </a:extLst>
          </p:cNvPr>
          <p:cNvCxnSpPr>
            <a:cxnSpLocks/>
          </p:cNvCxnSpPr>
          <p:nvPr/>
        </p:nvCxnSpPr>
        <p:spPr>
          <a:xfrm>
            <a:off x="7228170" y="5272468"/>
            <a:ext cx="0" cy="962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utoShape 28">
            <a:extLst>
              <a:ext uri="{FF2B5EF4-FFF2-40B4-BE49-F238E27FC236}">
                <a16:creationId xmlns="" xmlns:a16="http://schemas.microsoft.com/office/drawing/2014/main" id="{3324A119-88E8-4298-9E0D-44BE4E8C9DE7}"/>
              </a:ext>
            </a:extLst>
          </p:cNvPr>
          <p:cNvSpPr>
            <a:spLocks noChangeArrowheads="1"/>
          </p:cNvSpPr>
          <p:nvPr/>
        </p:nvSpPr>
        <p:spPr bwMode="auto">
          <a:xfrm rot="20974177" flipH="1">
            <a:off x="1623387" y="5648193"/>
            <a:ext cx="1453252" cy="551527"/>
          </a:xfrm>
          <a:prstGeom prst="lightningBol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8EE2797-B5EC-44E8-9973-A56BCF3D9BA1}"/>
              </a:ext>
            </a:extLst>
          </p:cNvPr>
          <p:cNvSpPr txBox="1"/>
          <p:nvPr/>
        </p:nvSpPr>
        <p:spPr>
          <a:xfrm>
            <a:off x="-20118" y="6198167"/>
            <a:ext cx="3499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40"/>
          <p:cNvSpPr>
            <a:spLocks noChangeArrowheads="1"/>
          </p:cNvSpPr>
          <p:nvPr/>
        </p:nvSpPr>
        <p:spPr bwMode="auto">
          <a:xfrm>
            <a:off x="178623" y="170637"/>
            <a:ext cx="87649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</a:rPr>
              <a:t>Quan </a:t>
            </a:r>
            <a:r>
              <a:rPr lang="en-US" altLang="vi-VN" sz="2800" dirty="0" err="1">
                <a:solidFill>
                  <a:srgbClr val="0000FF"/>
                </a:solidFill>
              </a:rPr>
              <a:t>sát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đoạn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phim</a:t>
            </a:r>
            <a:r>
              <a:rPr lang="en-US" altLang="vi-VN" sz="2800" dirty="0">
                <a:solidFill>
                  <a:srgbClr val="0000FF"/>
                </a:solidFill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</a:rPr>
              <a:t>phân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đường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dẫn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truyền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xung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thần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kinh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phản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xạ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trên</a:t>
            </a:r>
            <a:r>
              <a:rPr lang="en-US" altLang="vi-VN" sz="28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4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27" grpId="0" animBg="1"/>
      <p:bldP spid="2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E4874F-B817-48B2-9507-F4D732DD30E0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1"/>
            <a:ext cx="488217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338294" y="3140968"/>
            <a:ext cx="516981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3600" i="1" dirty="0"/>
              <a:t>Cung </a:t>
            </a:r>
            <a:r>
              <a:rPr lang="en-US" altLang="vi-VN" sz="3600" i="1" dirty="0" err="1"/>
              <a:t>phản</a:t>
            </a:r>
            <a:r>
              <a:rPr lang="en-US" altLang="vi-VN" sz="3600" i="1" dirty="0"/>
              <a:t> </a:t>
            </a:r>
            <a:r>
              <a:rPr lang="en-US" altLang="vi-VN" sz="3600" i="1" dirty="0" err="1"/>
              <a:t>xạ</a:t>
            </a:r>
            <a:r>
              <a:rPr lang="en-US" altLang="vi-VN" sz="3600" i="1" dirty="0"/>
              <a:t> </a:t>
            </a:r>
            <a:r>
              <a:rPr lang="en-US" altLang="vi-VN" sz="3600" b="0" dirty="0" err="1"/>
              <a:t>là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đường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dẫn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truyền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xung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kinh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từ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cơ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quan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thụ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cảm</a:t>
            </a:r>
            <a:r>
              <a:rPr lang="en-US" altLang="vi-VN" sz="3600" b="0" dirty="0"/>
              <a:t> qua trung </a:t>
            </a:r>
            <a:r>
              <a:rPr lang="en-US" altLang="vi-VN" sz="3600" b="0" dirty="0" err="1"/>
              <a:t>ương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kinh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đến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cơ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quan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phản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ứng</a:t>
            </a:r>
            <a:r>
              <a:rPr lang="en-US" altLang="vi-VN" sz="3600" b="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190381"/>
            <a:ext cx="4176464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1176" y="900584"/>
            <a:ext cx="3990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2. Cung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r>
              <a:rPr lang="en-US" altLang="vi-VN" sz="3600" dirty="0"/>
              <a:t>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467544" y="1495689"/>
            <a:ext cx="3600400" cy="1636297"/>
          </a:xfrm>
          <a:prstGeom prst="wedgeEllipseCallout">
            <a:avLst>
              <a:gd name="adj1" fmla="val 68653"/>
              <a:gd name="adj2" fmla="val 73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5" grpId="0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1E04034-559B-48CF-8329-21A0CEA10CBC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1533921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trung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633" y="179992"/>
            <a:ext cx="3659976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272" y="891989"/>
            <a:ext cx="3547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2. Cung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r>
              <a:rPr lang="en-US" altLang="vi-VN" sz="3600" dirty="0"/>
              <a:t>.</a:t>
            </a:r>
          </a:p>
        </p:txBody>
      </p:sp>
      <p:pic>
        <p:nvPicPr>
          <p:cNvPr id="8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4784"/>
            <a:ext cx="1487269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0DC119D-4D59-4EC1-A2B5-3DDA6C71F21D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293" y="294233"/>
            <a:ext cx="4049507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0810" y="1146209"/>
            <a:ext cx="838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/>
              <a:t>3. </a:t>
            </a:r>
            <a:r>
              <a:rPr lang="en-US" altLang="vi-VN" sz="3200" dirty="0" err="1"/>
              <a:t>Vòng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phản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xạ</a:t>
            </a:r>
            <a:r>
              <a:rPr lang="en-US" altLang="vi-VN" sz="3200" dirty="0"/>
              <a:t>. </a:t>
            </a:r>
            <a:r>
              <a:rPr lang="en-US" altLang="vi-VN" sz="3200" b="0" i="1" dirty="0">
                <a:solidFill>
                  <a:srgbClr val="FF0000"/>
                </a:solidFill>
              </a:rPr>
              <a:t>(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Khuyến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khích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học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sinh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tự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học</a:t>
            </a:r>
            <a:r>
              <a:rPr lang="en-US" altLang="vi-VN" sz="3200" b="0" i="1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40197" y="2060848"/>
            <a:ext cx="8042277" cy="3667125"/>
            <a:chOff x="312" y="1776"/>
            <a:chExt cx="5066" cy="231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3" y="3285"/>
              <a:ext cx="2160" cy="288"/>
            </a:xfrm>
            <a:prstGeom prst="rect">
              <a:avLst/>
            </a:prstGeom>
            <a:solidFill>
              <a:srgbClr val="3333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824" y="1776"/>
              <a:ext cx="2160" cy="288"/>
            </a:xfrm>
            <a:prstGeom prst="rect">
              <a:avLst/>
            </a:prstGeom>
            <a:solidFill>
              <a:srgbClr val="3333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072" y="3273"/>
              <a:ext cx="2160" cy="288"/>
            </a:xfrm>
            <a:prstGeom prst="rect">
              <a:avLst/>
            </a:prstGeom>
            <a:solidFill>
              <a:srgbClr val="3333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824" y="1776"/>
              <a:ext cx="2160" cy="2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Trung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ương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thần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kinh</a:t>
              </a:r>
              <a:endParaRPr lang="en-US" altLang="vi-VN" sz="2400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84" y="3264"/>
              <a:ext cx="2208" cy="2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Cơ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quan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thụ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cảm</a:t>
              </a:r>
              <a:endParaRPr lang="en-US" altLang="vi-VN" sz="2400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072" y="3264"/>
              <a:ext cx="2160" cy="28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Cơ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quan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phản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ứng</a:t>
              </a:r>
              <a:endParaRPr lang="en-US" altLang="vi-VN" sz="2400" dirty="0">
                <a:solidFill>
                  <a:srgbClr val="0000FF"/>
                </a:solidFill>
                <a:cs typeface="Arial" charset="0"/>
              </a:endParaRPr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864" y="1920"/>
              <a:ext cx="960" cy="1344"/>
              <a:chOff x="864" y="2064"/>
              <a:chExt cx="960" cy="1344"/>
            </a:xfrm>
          </p:grpSpPr>
          <p:grpSp>
            <p:nvGrpSpPr>
              <p:cNvPr id="34" name="Group 16"/>
              <p:cNvGrpSpPr>
                <a:grpSpLocks/>
              </p:cNvGrpSpPr>
              <p:nvPr/>
            </p:nvGrpSpPr>
            <p:grpSpPr bwMode="auto">
              <a:xfrm>
                <a:off x="864" y="2064"/>
                <a:ext cx="0" cy="1344"/>
                <a:chOff x="864" y="1968"/>
                <a:chExt cx="0" cy="1344"/>
              </a:xfrm>
            </p:grpSpPr>
            <p:sp>
              <p:nvSpPr>
                <p:cNvPr id="36" name="Line 17"/>
                <p:cNvSpPr>
                  <a:spLocks noChangeShapeType="1"/>
                </p:cNvSpPr>
                <p:nvPr/>
              </p:nvSpPr>
              <p:spPr bwMode="auto">
                <a:xfrm>
                  <a:off x="864" y="1968"/>
                  <a:ext cx="0" cy="1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vi-VN"/>
                </a:p>
              </p:txBody>
            </p:sp>
            <p:sp>
              <p:nvSpPr>
                <p:cNvPr id="37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864" y="2592"/>
                  <a:ext cx="0" cy="19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vi-VN"/>
                </a:p>
              </p:txBody>
            </p:sp>
          </p:grp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864" y="2064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grpSp>
          <p:nvGrpSpPr>
            <p:cNvPr id="17" name="Group 20"/>
            <p:cNvGrpSpPr>
              <a:grpSpLocks/>
            </p:cNvGrpSpPr>
            <p:nvPr/>
          </p:nvGrpSpPr>
          <p:grpSpPr bwMode="auto">
            <a:xfrm>
              <a:off x="3984" y="1824"/>
              <a:ext cx="864" cy="1440"/>
              <a:chOff x="3984" y="1968"/>
              <a:chExt cx="864" cy="1440"/>
            </a:xfrm>
          </p:grpSpPr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3984" y="196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>
                <a:off x="4848" y="1968"/>
                <a:ext cx="0" cy="1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3984" y="1968"/>
              <a:ext cx="528" cy="1296"/>
              <a:chOff x="3984" y="2112"/>
              <a:chExt cx="528" cy="1296"/>
            </a:xfrm>
          </p:grpSpPr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>
                <a:off x="3984" y="2112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>
                <a:off x="4512" y="2112"/>
                <a:ext cx="0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2352" y="2064"/>
              <a:ext cx="912" cy="1200"/>
              <a:chOff x="2352" y="2208"/>
              <a:chExt cx="912" cy="1200"/>
            </a:xfrm>
          </p:grpSpPr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V="1">
                <a:off x="3264" y="220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312" y="1920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00B050"/>
                  </a:solidFill>
                  <a:cs typeface="Arial" charset="0"/>
                </a:rPr>
                <a:t>(1)</a:t>
              </a: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4984" y="1942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0000FF"/>
                  </a:solidFill>
                  <a:cs typeface="Arial" charset="0"/>
                </a:rPr>
                <a:t>(2)</a:t>
              </a: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1489" y="2008"/>
              <a:ext cx="47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0" dirty="0">
                  <a:cs typeface="Arial" charset="0"/>
                </a:rPr>
                <a:t>(1’)</a:t>
              </a:r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2685" y="2012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C00000"/>
                  </a:solidFill>
                  <a:cs typeface="Arial" charset="0"/>
                </a:rPr>
                <a:t>(3)</a:t>
              </a: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2489" y="2233"/>
              <a:ext cx="672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Xung</a:t>
              </a: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> </a:t>
              </a:r>
              <a:b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</a:b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>TK </a:t>
              </a: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thông</a:t>
              </a: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/>
              </a:r>
              <a:b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</a:b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báo</a:t>
              </a: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/>
              </a:r>
              <a:b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</a:b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ngược</a:t>
              </a:r>
              <a:endParaRPr lang="en-US" altLang="vi-VN" sz="2400" b="0" dirty="0">
                <a:solidFill>
                  <a:srgbClr val="A50021"/>
                </a:solidFill>
                <a:cs typeface="Arial" charset="0"/>
              </a:endParaRPr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1632" y="3792"/>
              <a:ext cx="2304" cy="294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>
                  <a:solidFill>
                    <a:srgbClr val="FF0000"/>
                  </a:solidFill>
                  <a:cs typeface="Arial" charset="0"/>
                </a:rPr>
                <a:t>SƠ ĐỒ VÒNG PHẢN XẠ</a:t>
              </a:r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3940" y="2078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7030A0"/>
                  </a:solidFill>
                  <a:cs typeface="Arial" charset="0"/>
                </a:rPr>
                <a:t>(4)</a:t>
              </a:r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>
              <a:off x="3668" y="2320"/>
              <a:ext cx="816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Xung</a:t>
              </a: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/>
              </a:r>
              <a:b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</a:b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TK</a:t>
              </a:r>
              <a:b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</a:b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li </a:t>
              </a: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tâm</a:t>
              </a: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 </a:t>
              </a: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điều</a:t>
              </a: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 </a:t>
              </a: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chỉnh</a:t>
              </a:r>
              <a:endParaRPr lang="en-US" altLang="vi-VN" sz="2000" b="0" dirty="0">
                <a:solidFill>
                  <a:srgbClr val="7030A0"/>
                </a:solidFill>
                <a:cs typeface="Arial" charset="0"/>
              </a:endParaRPr>
            </a:p>
          </p:txBody>
        </p:sp>
      </p:grp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251520" y="2708920"/>
            <a:ext cx="106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0" i="1" dirty="0" err="1">
                <a:solidFill>
                  <a:srgbClr val="00B050"/>
                </a:solidFill>
                <a:cs typeface="Arial" charset="0"/>
              </a:rPr>
              <a:t>Xung</a:t>
            </a:r>
            <a:r>
              <a:rPr lang="en-US" altLang="vi-VN" sz="2400" b="0" i="1" dirty="0">
                <a:solidFill>
                  <a:srgbClr val="00B050"/>
                </a:solidFill>
                <a:cs typeface="Arial" charset="0"/>
              </a:rPr>
              <a:t> </a:t>
            </a:r>
            <a:br>
              <a:rPr lang="en-US" altLang="vi-VN" sz="2400" b="0" i="1" dirty="0">
                <a:solidFill>
                  <a:srgbClr val="00B050"/>
                </a:solidFill>
                <a:cs typeface="Arial" charset="0"/>
              </a:rPr>
            </a:br>
            <a:r>
              <a:rPr lang="en-US" altLang="vi-VN" sz="2400" b="0" i="1" dirty="0">
                <a:solidFill>
                  <a:srgbClr val="00B050"/>
                </a:solidFill>
                <a:cs typeface="Arial" charset="0"/>
              </a:rPr>
              <a:t>TK </a:t>
            </a:r>
            <a:r>
              <a:rPr lang="en-US" altLang="vi-VN" sz="2400" b="0" i="1" dirty="0" err="1">
                <a:solidFill>
                  <a:srgbClr val="00B050"/>
                </a:solidFill>
                <a:cs typeface="Arial" charset="0"/>
              </a:rPr>
              <a:t>hướng</a:t>
            </a:r>
            <a:r>
              <a:rPr lang="en-US" altLang="vi-VN" sz="2400" b="0" i="1" dirty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altLang="vi-VN" sz="2400" b="0" i="1" dirty="0" err="1">
                <a:solidFill>
                  <a:srgbClr val="00B050"/>
                </a:solidFill>
                <a:cs typeface="Arial" charset="0"/>
              </a:rPr>
              <a:t>tâm</a:t>
            </a:r>
            <a:endParaRPr lang="en-US" altLang="vi-VN" sz="2400" b="0" i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2026096" y="2723058"/>
            <a:ext cx="121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0" dirty="0" err="1">
                <a:cs typeface="Arial" charset="0"/>
              </a:rPr>
              <a:t>Cơ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quan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thụ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cảm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tiếp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nhận</a:t>
            </a:r>
            <a:r>
              <a:rPr lang="en-US" altLang="vi-VN" sz="2400" b="0" dirty="0">
                <a:cs typeface="Arial" charset="0"/>
              </a:rPr>
              <a:t> kt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7741096" y="2746648"/>
            <a:ext cx="9143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0" dirty="0" err="1">
                <a:solidFill>
                  <a:srgbClr val="0000FF"/>
                </a:solidFill>
                <a:cs typeface="Arial" charset="0"/>
              </a:rPr>
              <a:t>Xung</a:t>
            </a:r>
            <a:r>
              <a:rPr lang="en-US" altLang="vi-VN" sz="2400" b="0" dirty="0">
                <a:solidFill>
                  <a:srgbClr val="0000FF"/>
                </a:solidFill>
                <a:cs typeface="Arial" charset="0"/>
              </a:rPr>
              <a:t/>
            </a:r>
            <a:br>
              <a:rPr lang="en-US" altLang="vi-VN" sz="2400" b="0" dirty="0">
                <a:solidFill>
                  <a:srgbClr val="0000FF"/>
                </a:solidFill>
                <a:cs typeface="Arial" charset="0"/>
              </a:rPr>
            </a:br>
            <a:r>
              <a:rPr lang="en-US" altLang="vi-VN" sz="2400" b="0" dirty="0">
                <a:solidFill>
                  <a:srgbClr val="0000FF"/>
                </a:solidFill>
                <a:cs typeface="Arial" charset="0"/>
              </a:rPr>
              <a:t>TK</a:t>
            </a:r>
            <a:br>
              <a:rPr lang="en-US" altLang="vi-VN" sz="2400" b="0" dirty="0">
                <a:solidFill>
                  <a:srgbClr val="0000FF"/>
                </a:solidFill>
                <a:cs typeface="Arial" charset="0"/>
              </a:rPr>
            </a:br>
            <a:r>
              <a:rPr lang="en-US" altLang="vi-VN" sz="2400" b="0" dirty="0">
                <a:solidFill>
                  <a:srgbClr val="0000FF"/>
                </a:solidFill>
                <a:cs typeface="Arial" charset="0"/>
              </a:rPr>
              <a:t>li </a:t>
            </a:r>
            <a:r>
              <a:rPr lang="en-US" altLang="vi-VN" sz="2400" b="0" dirty="0" err="1">
                <a:solidFill>
                  <a:srgbClr val="0000FF"/>
                </a:solidFill>
                <a:cs typeface="Arial" charset="0"/>
              </a:rPr>
              <a:t>tâm</a:t>
            </a:r>
            <a:endParaRPr lang="en-US" altLang="vi-VN" sz="2400" b="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-76200" y="870992"/>
            <a:ext cx="937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spcBef>
                <a:spcPct val="20000"/>
              </a:spcBef>
              <a:defRPr/>
            </a:pP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87824" y="200519"/>
            <a:ext cx="3096344" cy="53265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3" tIns="45712" rIns="91423" bIns="45712"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200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4105" name="Picture 9" descr="C:\Users\Admin\Desktop\foody-mobile-xoai-jpg-238-635899221892555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2" y="1600200"/>
            <a:ext cx="3879247" cy="23622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691680" y="4287982"/>
            <a:ext cx="2683469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endParaRPr lang="en-US" sz="2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039819" y="4287983"/>
            <a:ext cx="2497056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1600200"/>
            <a:ext cx="3723181" cy="23622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Elbow Connector 3"/>
          <p:cNvCxnSpPr>
            <a:cxnSpLocks/>
          </p:cNvCxnSpPr>
          <p:nvPr/>
        </p:nvCxnSpPr>
        <p:spPr>
          <a:xfrm>
            <a:off x="739782" y="4005064"/>
            <a:ext cx="951898" cy="630382"/>
          </a:xfrm>
          <a:prstGeom prst="bentConnector3">
            <a:avLst>
              <a:gd name="adj1" fmla="val 1970"/>
            </a:avLst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7" name="Elbow Connector 4096"/>
          <p:cNvCxnSpPr>
            <a:cxnSpLocks/>
          </p:cNvCxnSpPr>
          <p:nvPr/>
        </p:nvCxnSpPr>
        <p:spPr>
          <a:xfrm rot="10800000" flipV="1">
            <a:off x="7536875" y="4017815"/>
            <a:ext cx="990600" cy="630383"/>
          </a:xfrm>
          <a:prstGeom prst="bentConnector3">
            <a:avLst>
              <a:gd name="adj1" fmla="val 663"/>
            </a:avLst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445293" y="5029200"/>
            <a:ext cx="8329613" cy="1676400"/>
          </a:xfrm>
          <a:prstGeom prst="rect">
            <a:avLst/>
          </a:prstGeom>
          <a:ln>
            <a:solidFill>
              <a:srgbClr val="000099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just">
              <a:spcBef>
                <a:spcPct val="20000"/>
              </a:spcBef>
              <a:defRPr/>
            </a:pP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11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8" grpId="0" animBg="1"/>
      <p:bldP spid="12" grpId="0" animBg="1"/>
      <p:bldP spid="20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07AF2BC-876C-4923-A45F-89D715865341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904" y="1556792"/>
            <a:ext cx="8458200" cy="505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lnSpc>
                <a:spcPts val="3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ts val="3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457200" algn="just">
              <a:lnSpc>
                <a:spcPts val="3000"/>
              </a:lnSpc>
              <a:tabLst>
                <a:tab pos="898525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ts val="3000"/>
              </a:lnSpc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ts val="3000"/>
              </a:lnSpc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1100" dirty="0"/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98DAD1E9-C4CF-4E53-A94D-1D1EB696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04" y="1023119"/>
            <a:ext cx="84582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Các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em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ghi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lại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những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nội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dung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chính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bài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vào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tập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nhé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!</a:t>
            </a:r>
            <a:endParaRPr lang="en-US" altLang="en-US" sz="2400" b="1" dirty="0">
              <a:solidFill>
                <a:srgbClr val="FF0000"/>
              </a:solidFill>
              <a:effectLst>
                <a:glow rad="101600">
                  <a:srgbClr val="FF9900">
                    <a:alpha val="60000"/>
                  </a:srgbClr>
                </a:glow>
              </a:effectLst>
              <a:highlight>
                <a:srgbClr val="FFFF00"/>
              </a:highlight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789CEC6E-64ED-44A8-9956-0A9370D7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026" y="262389"/>
            <a:ext cx="317318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3600" b="1" dirty="0">
                <a:solidFill>
                  <a:srgbClr val="FF0000"/>
                </a:solidFill>
                <a:effectLst>
                  <a:glow rad="101600">
                    <a:srgbClr val="FF9933">
                      <a:alpha val="60000"/>
                    </a:srgbClr>
                  </a:glow>
                </a:effectLst>
              </a:rPr>
              <a:t>PHẢN XẠ</a:t>
            </a:r>
            <a:endParaRPr lang="en-US" altLang="en-US" sz="3600" b="1" dirty="0">
              <a:solidFill>
                <a:srgbClr val="FF0000"/>
              </a:solidFill>
              <a:effectLst>
                <a:glow rad="101600">
                  <a:srgbClr val="FF9933">
                    <a:alpha val="60000"/>
                  </a:srgbClr>
                </a:glow>
              </a:effectLst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="" xmlns:a16="http://schemas.microsoft.com/office/drawing/2014/main" id="{71066E58-3FA4-4B08-B802-830361DB8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326" y="356821"/>
            <a:ext cx="20574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altLang="en-US" sz="2400" b="1" i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ài</a:t>
            </a:r>
            <a:r>
              <a:rPr lang="en-US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3908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3143368-1993-4BAB-80DA-79E9DA6BB1E2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9189" y="1526338"/>
            <a:ext cx="8370930" cy="506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Cung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trung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/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40FBDE9A-489A-41FA-B0F1-30C4F2EB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026" y="262389"/>
            <a:ext cx="317318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3600" b="1" dirty="0">
                <a:solidFill>
                  <a:srgbClr val="FF0000"/>
                </a:solidFill>
                <a:effectLst>
                  <a:glow rad="101600">
                    <a:srgbClr val="FF9933">
                      <a:alpha val="60000"/>
                    </a:srgbClr>
                  </a:glow>
                </a:effectLst>
              </a:rPr>
              <a:t>PHẢN XẠ</a:t>
            </a:r>
            <a:endParaRPr lang="en-US" altLang="en-US" sz="3600" b="1" dirty="0">
              <a:solidFill>
                <a:srgbClr val="FF0000"/>
              </a:solidFill>
              <a:effectLst>
                <a:glow rad="101600">
                  <a:srgbClr val="FF9933">
                    <a:alpha val="60000"/>
                  </a:srgbClr>
                </a:glow>
              </a:effectLst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4AC0A300-12E6-42E1-9460-5768438A4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326" y="356821"/>
            <a:ext cx="20574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altLang="en-US" sz="2400" b="1" i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ài</a:t>
            </a:r>
            <a:r>
              <a:rPr lang="en-US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6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C9364490-DAC8-4245-ABD2-D79A1EFB3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04" y="1023119"/>
            <a:ext cx="84582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Các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em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ghi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lại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những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nội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dung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chính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bài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vào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tập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nhé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!</a:t>
            </a:r>
            <a:endParaRPr lang="en-US" altLang="en-US" sz="2400" b="1" dirty="0">
              <a:solidFill>
                <a:srgbClr val="FF0000"/>
              </a:solidFill>
              <a:effectLst>
                <a:glow rad="101600">
                  <a:srgbClr val="FF9900">
                    <a:alpha val="60000"/>
                  </a:srgbClr>
                </a:glo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86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F8AFDD-9D5C-4D9E-ACF7-FCB19BB7213E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402" name="Rectangle 2">
            <a:extLst>
              <a:ext uri="{FF2B5EF4-FFF2-40B4-BE49-F238E27FC236}">
                <a16:creationId xmlns="" xmlns:a16="http://schemas.microsoft.com/office/drawing/2014/main" id="{E0365479-45E1-461B-B090-EC56B1A9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745" y="1580574"/>
            <a:ext cx="8054807" cy="552282"/>
          </a:xfrm>
        </p:spPr>
        <p:txBody>
          <a:bodyPr>
            <a:no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nhất.</a:t>
            </a:r>
          </a:p>
        </p:txBody>
      </p:sp>
      <p:sp>
        <p:nvSpPr>
          <p:cNvPr id="6" name="Oval 7">
            <a:extLst>
              <a:ext uri="{FF2B5EF4-FFF2-40B4-BE49-F238E27FC236}">
                <a16:creationId xmlns="" xmlns:a16="http://schemas.microsoft.com/office/drawing/2014/main" id="{54C37891-E6ED-4C72-BBF4-DD77EC17D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13" y="4365104"/>
            <a:ext cx="708931" cy="6667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6403" name="Rectangle 3">
            <a:extLst>
              <a:ext uri="{FF2B5EF4-FFF2-40B4-BE49-F238E27FC236}">
                <a16:creationId xmlns="" xmlns:a16="http://schemas.microsoft.com/office/drawing/2014/main" id="{FB0057A2-DA22-4A19-BCBB-8BF3D1714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9" y="2308820"/>
            <a:ext cx="8626658" cy="4000500"/>
          </a:xfrm>
        </p:spPr>
        <p:txBody>
          <a:bodyPr>
            <a:noAutofit/>
          </a:bodyPr>
          <a:lstStyle/>
          <a:p>
            <a:pPr marL="457200" indent="-457200" algn="just"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tâm,nơron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tâm,nơron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0">
            <a:extLst>
              <a:ext uri="{FF2B5EF4-FFF2-40B4-BE49-F238E27FC236}">
                <a16:creationId xmlns="" xmlns:a16="http://schemas.microsoft.com/office/drawing/2014/main" id="{A46D3519-19A0-4D74-9D51-3E79AB21B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426368"/>
            <a:ext cx="4419600" cy="914400"/>
          </a:xfrm>
          <a:prstGeom prst="ellipse">
            <a:avLst/>
          </a:prstGeom>
          <a:solidFill>
            <a:srgbClr val="FFE5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</a:rPr>
              <a:t>BÀI TẬP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640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65ED47A-65A9-4BB3-9385-D0A20B6CBB6D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426" name="Rectangle 2">
            <a:extLst>
              <a:ext uri="{FF2B5EF4-FFF2-40B4-BE49-F238E27FC236}">
                <a16:creationId xmlns="" xmlns:a16="http://schemas.microsoft.com/office/drawing/2014/main" id="{8A91F837-4CAC-482F-AE55-DCECFEF1F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3544" y="2278947"/>
            <a:ext cx="6843091" cy="491243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val 7">
            <a:extLst>
              <a:ext uri="{FF2B5EF4-FFF2-40B4-BE49-F238E27FC236}">
                <a16:creationId xmlns="" xmlns:a16="http://schemas.microsoft.com/office/drawing/2014/main" id="{F54F8D51-8C3B-48A5-B958-72DDB0E3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5" y="3084223"/>
            <a:ext cx="781947" cy="715404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7427" name="Rectangle 3">
            <a:extLst>
              <a:ext uri="{FF2B5EF4-FFF2-40B4-BE49-F238E27FC236}">
                <a16:creationId xmlns="" xmlns:a16="http://schemas.microsoft.com/office/drawing/2014/main" id="{AD08BD3A-4B1C-41A5-B566-54EDA971F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7010" y="2964458"/>
            <a:ext cx="8603502" cy="2540794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TƯTK.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TƯTK.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785EE3C6-4CBF-40DF-B519-90451668B618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1305892"/>
            <a:ext cx="6084168" cy="8759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nhất.</a:t>
            </a:r>
          </a:p>
        </p:txBody>
      </p:sp>
      <p:sp>
        <p:nvSpPr>
          <p:cNvPr id="8" name="Oval 10">
            <a:extLst>
              <a:ext uri="{FF2B5EF4-FFF2-40B4-BE49-F238E27FC236}">
                <a16:creationId xmlns="" xmlns:a16="http://schemas.microsoft.com/office/drawing/2014/main" id="{948BC1E9-1787-4BE1-B325-0090619A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55" y="330201"/>
            <a:ext cx="4419600" cy="914400"/>
          </a:xfrm>
          <a:prstGeom prst="ellipse">
            <a:avLst/>
          </a:prstGeom>
          <a:solidFill>
            <a:srgbClr val="FFE5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</a:rPr>
              <a:t>BÀI TẬP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6" grpId="0"/>
      <p:bldP spid="7" grpId="0" animBg="1"/>
      <p:bldP spid="4874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CF23D6-7BB0-4D9C-95E5-3F38324C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86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1052736"/>
            <a:ext cx="5976664" cy="3071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6770" y="762000"/>
            <a:ext cx="20425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1905000"/>
            <a:ext cx="7772400" cy="17615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609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PHẢN XẠ</a:t>
            </a:r>
            <a:endParaRPr lang="en-US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7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34097539"/>
              </p:ext>
            </p:extLst>
          </p:nvPr>
        </p:nvGraphicFramePr>
        <p:xfrm>
          <a:off x="304800" y="1397000"/>
          <a:ext cx="86868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03114" y="366936"/>
            <a:ext cx="5477198" cy="6858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3" tIns="45712" rIns="91423" bIns="45712"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4000" dirty="0">
                <a:solidFill>
                  <a:srgbClr val="FF0000"/>
                </a:solidFill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25563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773" y="129309"/>
            <a:ext cx="63728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379" y="646331"/>
            <a:ext cx="6281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92662"/>
            <a:ext cx="4389408" cy="480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72342" y="3559288"/>
            <a:ext cx="4075386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3200" b="0" dirty="0"/>
              <a:t>- </a:t>
            </a:r>
            <a:r>
              <a:rPr lang="en-US" altLang="vi-VN" sz="3200" b="0" dirty="0" err="1"/>
              <a:t>Thân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chứa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nhân</a:t>
            </a:r>
            <a:r>
              <a:rPr lang="en-US" altLang="vi-VN" sz="3200" b="0" dirty="0"/>
              <a:t>, </a:t>
            </a:r>
            <a:r>
              <a:rPr lang="en-US" altLang="vi-VN" sz="3200" b="0" dirty="0" err="1"/>
              <a:t>xung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quanh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là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tua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ngắn</a:t>
            </a:r>
            <a:r>
              <a:rPr lang="en-US" altLang="vi-VN" sz="3200" b="0" dirty="0"/>
              <a:t> (</a:t>
            </a:r>
            <a:r>
              <a:rPr lang="en-US" altLang="vi-VN" sz="3200" b="0" dirty="0" err="1"/>
              <a:t>sợi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nhánh</a:t>
            </a:r>
            <a:r>
              <a:rPr lang="en-US" altLang="vi-VN" sz="3200" b="0" dirty="0"/>
              <a:t>)</a:t>
            </a:r>
          </a:p>
          <a:p>
            <a:pPr algn="just" eaLnBrk="1" hangingPunct="1"/>
            <a:r>
              <a:rPr lang="en-US" altLang="vi-VN" sz="3200" b="0" dirty="0"/>
              <a:t>- </a:t>
            </a:r>
            <a:r>
              <a:rPr lang="en-US" altLang="vi-VN" sz="3200" b="0" dirty="0" err="1"/>
              <a:t>Sợi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trục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có</a:t>
            </a:r>
            <a:r>
              <a:rPr lang="en-US" altLang="vi-VN" sz="3200" b="0" dirty="0"/>
              <a:t> bao </a:t>
            </a:r>
            <a:r>
              <a:rPr lang="en-US" altLang="vi-VN" sz="3200" b="0" dirty="0" err="1"/>
              <a:t>miêlin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tận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cùng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sợi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trục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có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các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cúc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xinap</a:t>
            </a:r>
            <a:endParaRPr lang="en-US" altLang="vi-VN" sz="3200" b="0" dirty="0"/>
          </a:p>
        </p:txBody>
      </p:sp>
      <p:sp>
        <p:nvSpPr>
          <p:cNvPr id="7" name="Rectangle 6"/>
          <p:cNvSpPr/>
          <p:nvPr/>
        </p:nvSpPr>
        <p:spPr>
          <a:xfrm>
            <a:off x="203496" y="6172200"/>
            <a:ext cx="443743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một nơron điển hình</a:t>
            </a:r>
            <a:endParaRPr lang="vi-VN" sz="2400"/>
          </a:p>
        </p:txBody>
      </p:sp>
      <p:sp>
        <p:nvSpPr>
          <p:cNvPr id="2" name="Cloud Callout 1"/>
          <p:cNvSpPr/>
          <p:nvPr/>
        </p:nvSpPr>
        <p:spPr>
          <a:xfrm>
            <a:off x="4271658" y="1254052"/>
            <a:ext cx="4620821" cy="2189713"/>
          </a:xfrm>
          <a:prstGeom prst="cloudCallout">
            <a:avLst>
              <a:gd name="adj1" fmla="val -45611"/>
              <a:gd name="adj2" fmla="val 8546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4400" y="3838688"/>
            <a:ext cx="419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09" y="120069"/>
            <a:ext cx="63728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1447800"/>
            <a:ext cx="3736031" cy="473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Callout 10"/>
          <p:cNvSpPr/>
          <p:nvPr/>
        </p:nvSpPr>
        <p:spPr>
          <a:xfrm>
            <a:off x="4024610" y="1401619"/>
            <a:ext cx="4361929" cy="1600200"/>
          </a:xfrm>
          <a:prstGeom prst="wedgeEllipseCallout">
            <a:avLst>
              <a:gd name="adj1" fmla="val -53780"/>
              <a:gd name="adj2" fmla="val 853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của nơron là gì?</a:t>
            </a:r>
            <a:endParaRPr lang="vi-VN" sz="3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379" y="692696"/>
            <a:ext cx="6281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AD157D-9F73-4CC4-8B9A-49C77DACDD33}"/>
              </a:ext>
            </a:extLst>
          </p:cNvPr>
          <p:cNvSpPr/>
          <p:nvPr/>
        </p:nvSpPr>
        <p:spPr>
          <a:xfrm>
            <a:off x="656073" y="6280369"/>
            <a:ext cx="3763528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3953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4822866-84A7-4C05-B4B4-9AA1B74AFF5B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8472" y="1844824"/>
            <a:ext cx="8382000" cy="4355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457200" algn="just">
              <a:lnSpc>
                <a:spcPts val="4800"/>
              </a:lnSpc>
              <a:tabLst>
                <a:tab pos="898525" algn="l"/>
              </a:tabLs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miêlin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97" y="467961"/>
            <a:ext cx="7146187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045" y="1126485"/>
            <a:ext cx="6851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28" y="196058"/>
            <a:ext cx="1487269" cy="14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9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6" y="2426658"/>
            <a:ext cx="7278185" cy="42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627784" y="5856111"/>
            <a:ext cx="1720026" cy="40011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0" dirty="0" err="1">
                <a:cs typeface="Arial" charset="0"/>
              </a:rPr>
              <a:t>Nơron</a:t>
            </a:r>
            <a:r>
              <a:rPr lang="en-US" altLang="vi-VN" sz="2000" b="0" dirty="0">
                <a:cs typeface="Arial" charset="0"/>
              </a:rPr>
              <a:t> li </a:t>
            </a:r>
            <a:r>
              <a:rPr lang="en-US" altLang="vi-VN" sz="2000" b="0" dirty="0" err="1">
                <a:cs typeface="Arial" charset="0"/>
              </a:rPr>
              <a:t>tâm</a:t>
            </a:r>
            <a:endParaRPr lang="en-US" altLang="vi-VN" sz="2000" b="0" dirty="0">
              <a:cs typeface="Arial" charset="0"/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6184511" y="2712523"/>
            <a:ext cx="1903220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0" dirty="0" err="1">
                <a:cs typeface="Arial" charset="0"/>
              </a:rPr>
              <a:t>Nơron</a:t>
            </a:r>
            <a:r>
              <a:rPr lang="en-US" altLang="vi-VN" b="0" dirty="0">
                <a:cs typeface="Arial" charset="0"/>
              </a:rPr>
              <a:t> </a:t>
            </a:r>
            <a:r>
              <a:rPr lang="en-US" altLang="vi-VN" b="0" dirty="0" err="1">
                <a:cs typeface="Arial" charset="0"/>
              </a:rPr>
              <a:t>hướng</a:t>
            </a:r>
            <a:r>
              <a:rPr lang="en-US" altLang="vi-VN" b="0" dirty="0">
                <a:cs typeface="Arial" charset="0"/>
              </a:rPr>
              <a:t> </a:t>
            </a:r>
            <a:r>
              <a:rPr lang="en-US" altLang="vi-VN" b="0" dirty="0" err="1">
                <a:cs typeface="Arial" charset="0"/>
              </a:rPr>
              <a:t>tâm</a:t>
            </a:r>
            <a:endParaRPr lang="en-US" altLang="vi-VN" b="0" dirty="0">
              <a:cs typeface="Arial" charset="0"/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4859961" y="1795195"/>
            <a:ext cx="1944287" cy="40011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0">
                <a:cs typeface="Arial" charset="0"/>
              </a:rPr>
              <a:t>Nơron trung gian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-1705632" y="1143000"/>
            <a:ext cx="3600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600" b="0"/>
              <a:t>-</a:t>
            </a:r>
            <a:endParaRPr lang="en-US" altLang="vi-VN" sz="3600"/>
          </a:p>
        </p:txBody>
      </p:sp>
      <p:sp>
        <p:nvSpPr>
          <p:cNvPr id="10" name="Rectangle 9"/>
          <p:cNvSpPr/>
          <p:nvPr/>
        </p:nvSpPr>
        <p:spPr>
          <a:xfrm>
            <a:off x="196192" y="175491"/>
            <a:ext cx="63728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559" y="701747"/>
            <a:ext cx="3391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Arrow Connector 4"/>
          <p:cNvCxnSpPr>
            <a:cxnSpLocks/>
            <a:stCxn id="94217" idx="2"/>
          </p:cNvCxnSpPr>
          <p:nvPr/>
        </p:nvCxnSpPr>
        <p:spPr>
          <a:xfrm flipH="1">
            <a:off x="4347810" y="2195305"/>
            <a:ext cx="1484295" cy="12336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988580" y="3905348"/>
            <a:ext cx="1152128" cy="19442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5428043" y="2938379"/>
            <a:ext cx="737996" cy="1434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0899" y="1311563"/>
            <a:ext cx="7302682" cy="9775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animBg="1"/>
      <p:bldP spid="94216" grpId="0" animBg="1"/>
      <p:bldP spid="94217" grpId="0" animBg="1"/>
      <p:bldP spid="13" grpId="0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23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287084509"/>
              </p:ext>
            </p:extLst>
          </p:nvPr>
        </p:nvGraphicFramePr>
        <p:xfrm>
          <a:off x="80963" y="826025"/>
          <a:ext cx="8991600" cy="5915343"/>
        </p:xfrm>
        <a:graphic>
          <a:graphicData uri="http://schemas.openxmlformats.org/drawingml/2006/table">
            <a:tbl>
              <a:tblPr/>
              <a:tblGrid>
                <a:gridCol w="2906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75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81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trí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5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4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1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trung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4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1905000" y="131758"/>
            <a:ext cx="541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Bảng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phân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biệt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các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loại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nơron</a:t>
            </a:r>
            <a:endParaRPr lang="en-US" altLang="vi-VN" sz="3200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5318" name="Rectangle 86"/>
          <p:cNvSpPr>
            <a:spLocks noChangeArrowheads="1"/>
          </p:cNvSpPr>
          <p:nvPr/>
        </p:nvSpPr>
        <p:spPr bwMode="auto">
          <a:xfrm>
            <a:off x="3078016" y="1794163"/>
            <a:ext cx="2895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>
                <a:solidFill>
                  <a:srgbClr val="FF0000"/>
                </a:solidFill>
              </a:rPr>
              <a:t>Thân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nằm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bên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ngoài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</a:t>
            </a:r>
          </a:p>
        </p:txBody>
      </p:sp>
      <p:sp>
        <p:nvSpPr>
          <p:cNvPr id="95320" name="Rectangle 88"/>
          <p:cNvSpPr>
            <a:spLocks noChangeArrowheads="1"/>
          </p:cNvSpPr>
          <p:nvPr/>
        </p:nvSpPr>
        <p:spPr bwMode="auto">
          <a:xfrm>
            <a:off x="3064450" y="4789919"/>
            <a:ext cx="29696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>
                <a:solidFill>
                  <a:srgbClr val="FF0000"/>
                </a:solidFill>
              </a:rPr>
              <a:t>Thân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nằm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trong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TK, </a:t>
            </a:r>
            <a:r>
              <a:rPr lang="en-US" altLang="vi-VN" sz="2800" b="0" dirty="0" err="1"/>
              <a:t>sợi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trục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hướng</a:t>
            </a:r>
            <a:r>
              <a:rPr lang="en-US" altLang="vi-VN" sz="2800" b="0" dirty="0"/>
              <a:t> ra </a:t>
            </a:r>
            <a:r>
              <a:rPr lang="en-US" altLang="vi-VN" sz="2800" b="0" dirty="0" err="1"/>
              <a:t>cơ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quan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phản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ứng</a:t>
            </a:r>
            <a:endParaRPr lang="en-US" altLang="vi-VN" sz="2800" b="0" dirty="0"/>
          </a:p>
        </p:txBody>
      </p:sp>
      <p:sp>
        <p:nvSpPr>
          <p:cNvPr id="95322" name="Rectangle 90"/>
          <p:cNvSpPr>
            <a:spLocks noChangeArrowheads="1"/>
          </p:cNvSpPr>
          <p:nvPr/>
        </p:nvSpPr>
        <p:spPr bwMode="auto">
          <a:xfrm>
            <a:off x="6148100" y="1771070"/>
            <a:ext cx="287467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Truyền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xung</a:t>
            </a:r>
            <a:r>
              <a:rPr lang="en-US" altLang="vi-VN" sz="2800" b="0" dirty="0"/>
              <a:t> TK </a:t>
            </a:r>
            <a:r>
              <a:rPr lang="en-US" altLang="vi-VN" sz="2800" b="0" dirty="0" err="1"/>
              <a:t>từ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cơ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quan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thụ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cảm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đến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</a:t>
            </a:r>
          </a:p>
        </p:txBody>
      </p:sp>
      <p:sp>
        <p:nvSpPr>
          <p:cNvPr id="95325" name="Rectangle 93"/>
          <p:cNvSpPr>
            <a:spLocks noChangeArrowheads="1"/>
          </p:cNvSpPr>
          <p:nvPr/>
        </p:nvSpPr>
        <p:spPr bwMode="auto">
          <a:xfrm>
            <a:off x="6137996" y="4801465"/>
            <a:ext cx="28505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Truyền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xung</a:t>
            </a:r>
            <a:r>
              <a:rPr lang="en-US" altLang="vi-VN" sz="2800" b="0" dirty="0"/>
              <a:t> TK </a:t>
            </a:r>
            <a:r>
              <a:rPr lang="en-US" altLang="vi-VN" sz="2800" b="0" dirty="0" err="1"/>
              <a:t>từ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trung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tới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cơ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quan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phản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ứng</a:t>
            </a:r>
            <a:r>
              <a:rPr lang="en-US" altLang="vi-VN" sz="2800" b="0" dirty="0"/>
              <a:t>.</a:t>
            </a:r>
          </a:p>
        </p:txBody>
      </p:sp>
      <p:sp>
        <p:nvSpPr>
          <p:cNvPr id="95326" name="Rectangle 94"/>
          <p:cNvSpPr>
            <a:spLocks noChangeArrowheads="1"/>
          </p:cNvSpPr>
          <p:nvPr/>
        </p:nvSpPr>
        <p:spPr bwMode="auto">
          <a:xfrm>
            <a:off x="3064450" y="3749960"/>
            <a:ext cx="2895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Nằm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trong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</a:t>
            </a:r>
            <a:r>
              <a:rPr lang="en-US" altLang="vi-VN" sz="2800" dirty="0"/>
              <a:t> </a:t>
            </a:r>
          </a:p>
        </p:txBody>
      </p:sp>
      <p:sp>
        <p:nvSpPr>
          <p:cNvPr id="95327" name="Rectangle 95"/>
          <p:cNvSpPr>
            <a:spLocks noChangeArrowheads="1"/>
          </p:cNvSpPr>
          <p:nvPr/>
        </p:nvSpPr>
        <p:spPr bwMode="auto">
          <a:xfrm>
            <a:off x="6172200" y="3757466"/>
            <a:ext cx="285057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Liên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hệ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giữa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các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nơron</a:t>
            </a:r>
            <a:endParaRPr lang="en-US" altLang="vi-VN" sz="2800" b="0" dirty="0"/>
          </a:p>
        </p:txBody>
      </p:sp>
    </p:spTree>
    <p:extLst>
      <p:ext uri="{BB962C8B-B14F-4D97-AF65-F5344CB8AC3E}">
        <p14:creationId xmlns:p14="http://schemas.microsoft.com/office/powerpoint/2010/main" val="14843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9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9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9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9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18" grpId="0"/>
      <p:bldP spid="95320" grpId="0"/>
      <p:bldP spid="95322" grpId="0"/>
      <p:bldP spid="95325" grpId="0"/>
      <p:bldP spid="95326" grpId="0"/>
      <p:bldP spid="953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1481</Words>
  <Application>Microsoft Office PowerPoint</Application>
  <PresentationFormat>On-screen Show (4:3)</PresentationFormat>
  <Paragraphs>180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câu trả lời đúng nhất.</vt:lpstr>
      <vt:lpstr>2. Vai trò của nơron cảm giác là: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</cp:revision>
  <dcterms:created xsi:type="dcterms:W3CDTF">2021-08-21T14:24:14Z</dcterms:created>
  <dcterms:modified xsi:type="dcterms:W3CDTF">2021-09-22T06:57:18Z</dcterms:modified>
</cp:coreProperties>
</file>